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6" r:id="rId4"/>
    <p:sldId id="263" r:id="rId5"/>
    <p:sldId id="264" r:id="rId6"/>
    <p:sldId id="266" r:id="rId7"/>
    <p:sldId id="258" r:id="rId8"/>
    <p:sldId id="29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77" r:id="rId19"/>
    <p:sldId id="278" r:id="rId20"/>
    <p:sldId id="279" r:id="rId21"/>
    <p:sldId id="280" r:id="rId22"/>
    <p:sldId id="273" r:id="rId23"/>
    <p:sldId id="274" r:id="rId24"/>
    <p:sldId id="275" r:id="rId25"/>
    <p:sldId id="262" r:id="rId26"/>
    <p:sldId id="261" r:id="rId27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0"/>
    <p:restoredTop sz="70649"/>
  </p:normalViewPr>
  <p:slideViewPr>
    <p:cSldViewPr snapToGrid="0" snapToObjects="1">
      <p:cViewPr varScale="1">
        <p:scale>
          <a:sx n="61" d="100"/>
          <a:sy n="61" d="100"/>
        </p:scale>
        <p:origin x="1498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9" d="100"/>
          <a:sy n="89" d="100"/>
        </p:scale>
        <p:origin x="384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tiff>
</file>

<file path=ppt/media/image2.png>
</file>

<file path=ppt/media/image3.jpeg>
</file>

<file path=ppt/media/image4.jpeg>
</file>

<file path=ppt/media/image5.jp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0BBDB4-47DD-3944-B69A-2449529553AD}" type="datetimeFigureOut">
              <a:rPr lang="en-US" smtClean="0"/>
              <a:t>10/16/2021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E903D-B78B-F54D-BE95-E1FEF689D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90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00:00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Accueillir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presenter 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sujet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🚨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Avertir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les questions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prendrons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place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fin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Accueil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chaleureuse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adapter le ton et le volume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fin avec les mains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S’ancrer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devant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chercher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regard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dès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début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2072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04:30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 faut toujours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défendre sa position initiale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pour maintenir votre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crédibilité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Si vous ne résistez pas votre client pensera que c’est facile pour vous de réaliser des concessions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Il voudra alors obtenir davantage de concessions et de biens meilleures conditions.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Il faut insister sur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valeur de votre offre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non sur le prix et ainsi valoriser chaque point de </a:t>
            </a:r>
            <a:r>
              <a:rPr lang="en-US" dirty="0" err="1"/>
              <a:t>l'offre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       Pour </a:t>
            </a:r>
            <a:r>
              <a:rPr lang="en-US" dirty="0" err="1"/>
              <a:t>cela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faut</a:t>
            </a:r>
            <a:r>
              <a:rPr lang="en-US" dirty="0"/>
              <a:t> </a:t>
            </a:r>
            <a:r>
              <a:rPr lang="en-US" dirty="0" err="1"/>
              <a:t>être</a:t>
            </a:r>
            <a:r>
              <a:rPr lang="en-US" dirty="0"/>
              <a:t> prêt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b="1" dirty="0" err="1"/>
              <a:t>répondre</a:t>
            </a:r>
            <a:r>
              <a:rPr lang="en-US" b="1" dirty="0"/>
              <a:t> aux questions </a:t>
            </a:r>
            <a:r>
              <a:rPr lang="en-US" dirty="0"/>
              <a:t>et </a:t>
            </a:r>
            <a:r>
              <a:rPr lang="en-US" dirty="0" err="1"/>
              <a:t>avoir</a:t>
            </a:r>
            <a:r>
              <a:rPr lang="en-US" dirty="0"/>
              <a:t> </a:t>
            </a:r>
            <a:r>
              <a:rPr lang="en-US" dirty="0" err="1"/>
              <a:t>bien</a:t>
            </a:r>
            <a:r>
              <a:rPr lang="en-US" dirty="0"/>
              <a:t> </a:t>
            </a:r>
            <a:r>
              <a:rPr lang="en-US" b="1" dirty="0" err="1"/>
              <a:t>préparer</a:t>
            </a:r>
            <a:r>
              <a:rPr lang="en-US" b="1" dirty="0"/>
              <a:t> </a:t>
            </a:r>
            <a:r>
              <a:rPr lang="en-US" b="1" dirty="0" err="1"/>
              <a:t>ses</a:t>
            </a:r>
            <a:r>
              <a:rPr lang="en-US" b="1" dirty="0"/>
              <a:t> arguments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Il est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crucial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d’envisager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tous les scénarios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possibles, et surtout les pires.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défendre votre position, crucial, tous les scénarios 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arguments sur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doigts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doigts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vide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différents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scenarios.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"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Défendre votre position" mimer le fait de ne plus bouger, rester ancrer au sol.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49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05:30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Commencer par relever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tous les points de désaccord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(plus il y en a et plus vous êtes armé).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Chaque point de désaccord cédé nécessite quelque chose en retour (c’est gagnant-gagnant).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Il faut préparez des « 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vraies fausses exigences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» sur lesquelles vous êtes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prêt à céder.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Le client doit être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persuadé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vous faites un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effort conséquent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qui nécessite une contrepartie.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Scinder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insister sur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« tous les points » et sur « être persuadé »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Mettre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guillets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avec les mains sur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« vraies fausses exigences » 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personnes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font un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échange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gagnant-gagnant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prenant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place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4924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00:45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Nous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dirty="0" err="1"/>
              <a:t>écouvrir</a:t>
            </a:r>
            <a:r>
              <a:rPr lang="en-US" dirty="0"/>
              <a:t> ensemble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 techniques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b="1" dirty="0" err="1"/>
              <a:t>différentes</a:t>
            </a:r>
            <a:r>
              <a:rPr lang="en-US" dirty="0"/>
              <a:t> de </a:t>
            </a:r>
            <a:r>
              <a:rPr lang="en-US" dirty="0" err="1"/>
              <a:t>négociations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techniques (4)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 avec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doigts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dirty="0"/>
              <a:t>ensemble </a:t>
            </a:r>
            <a:r>
              <a:rPr lang="en-US" dirty="0" err="1"/>
              <a:t>geste</a:t>
            </a:r>
            <a:r>
              <a:rPr lang="en-US" dirty="0"/>
              <a:t> </a:t>
            </a:r>
            <a:r>
              <a:rPr lang="en-US" dirty="0" err="1"/>
              <a:t>d’ouverture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ancré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position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précédente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8672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06:30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Votre objectif dans une </a:t>
            </a:r>
            <a:r>
              <a:rPr lang="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négotiation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c’est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d’obtenir le plus possible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lâchant le moins possible.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Il ne faut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jamais reculer d’un seul coup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sinon vous n’avez plus aucune de 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marge de négociation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Privilégier des </a:t>
            </a:r>
            <a:r>
              <a:rPr lang="fr" sz="1200" b="1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concessions ponctuelles</a:t>
            </a:r>
            <a:r>
              <a:rPr lang="fr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à du récurent.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Marquez votre territoire en affirmant des </a:t>
            </a:r>
            <a:r>
              <a:rPr lang="fr" sz="1200" b="1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exigences inaccessibles.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Listez le coût de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chacune des concessions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envisagées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Scinder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insister sur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« chacune des concessions » / « idée très précise de toutes »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opposer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« le plus possible et le moins possible » avec les mains / Geste de fermeture pour « </a:t>
            </a:r>
            <a:r>
              <a:rPr lang="fr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exigence inaccessible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d’un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seul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coup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revenir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illustrer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exemple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161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130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dirty="0"/>
          </a:p>
          <a:p>
            <a:endParaRPr lang="en-US" dirty="0"/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39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07:30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Le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dernier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point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clé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je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livrer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fait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pouvoir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b="1" dirty="0" err="1"/>
              <a:t>conclure</a:t>
            </a:r>
            <a:r>
              <a:rPr lang="en-US" b="1" dirty="0"/>
              <a:t> </a:t>
            </a:r>
            <a:r>
              <a:rPr lang="en-US" b="1" dirty="0" err="1"/>
              <a:t>une</a:t>
            </a:r>
            <a:r>
              <a:rPr lang="en-US" b="1" dirty="0"/>
              <a:t> vente </a:t>
            </a:r>
            <a:r>
              <a:rPr lang="en-US" b="1" dirty="0" err="1"/>
              <a:t>en</a:t>
            </a:r>
            <a:r>
              <a:rPr lang="en-US" b="1" dirty="0"/>
              <a:t> </a:t>
            </a:r>
            <a:r>
              <a:rPr lang="en-US" b="1" dirty="0" err="1"/>
              <a:t>étant</a:t>
            </a:r>
            <a:r>
              <a:rPr lang="en-US" b="1" dirty="0"/>
              <a:t> </a:t>
            </a:r>
            <a:r>
              <a:rPr lang="en-US" b="1" dirty="0" err="1"/>
              <a:t>gagnant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Insisiter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 le fait que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dernier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Mimer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finalité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avec les mains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S’avancer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faire face à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retourner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regarder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support 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reveiller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un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déplacement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conséquent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120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  <a:endParaRPr lang="en-US" dirty="0"/>
          </a:p>
          <a:p>
            <a:endParaRPr lang="en-US" dirty="0"/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9398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08:00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négociation, c’est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 vous d’engager la conclusion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Il faut ensuite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formalisez les engagements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pris par écrit sous forme de contrat.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Le risque est de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régresser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 des points qui étaient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déjà actés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avec des retours en arrière du client.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En gardant le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leadership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l’entretien de vente, vous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maintenez 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négociation sous contrôle.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VOUS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élévation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forte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voie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VOUS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doigt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signature de documents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Faire face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terminer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presentation des 5 points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clés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façon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sûr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determiné</a:t>
            </a:r>
            <a:endParaRPr lang="en-US" dirty="0"/>
          </a:p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443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09:00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dirty="0">
                <a:solidFill>
                  <a:schemeClr val="tx1"/>
                </a:solidFill>
                <a:effectLst/>
              </a:rPr>
              <a:t>Henry Kissinger,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politologue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diplomate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américain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laisserais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chacun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faire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l’interpretation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citation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souhaite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en-US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Avec des techniques de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négociations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maitrisées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nous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pouvons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mieux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vendre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dirty="0"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les mots “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techniques,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maitrisées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et “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mieux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vendre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Inviter,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ouverte,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reflexion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rapprocher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Q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🚨 Demander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quelqu’un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lire la citation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haute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voie</a:t>
            </a:r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956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00:15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b="1" dirty="0" err="1"/>
              <a:t>Je</a:t>
            </a:r>
            <a:r>
              <a:rPr lang="en-US" b="1" dirty="0"/>
              <a:t> </a:t>
            </a:r>
            <a:r>
              <a:rPr lang="en-US" b="1" dirty="0" err="1"/>
              <a:t>vais</a:t>
            </a:r>
            <a:r>
              <a:rPr lang="en-US" b="1" dirty="0"/>
              <a:t> </a:t>
            </a:r>
            <a:r>
              <a:rPr lang="en-US" b="1" dirty="0" err="1"/>
              <a:t>vous</a:t>
            </a:r>
            <a:r>
              <a:rPr lang="en-US" b="1" dirty="0"/>
              <a:t> donner 5 </a:t>
            </a:r>
            <a:r>
              <a:rPr lang="en-US" b="1" dirty="0" err="1"/>
              <a:t>clés</a:t>
            </a:r>
            <a:r>
              <a:rPr lang="en-US" b="1" dirty="0"/>
              <a:t> </a:t>
            </a:r>
            <a:r>
              <a:rPr lang="en-US" b="1" dirty="0" err="1"/>
              <a:t>vous</a:t>
            </a:r>
            <a:r>
              <a:rPr lang="en-US" b="1" dirty="0"/>
              <a:t> </a:t>
            </a:r>
            <a:r>
              <a:rPr lang="en-US" b="1" dirty="0" err="1"/>
              <a:t>permettant</a:t>
            </a:r>
            <a:r>
              <a:rPr lang="en-US" b="1" dirty="0"/>
              <a:t> de </a:t>
            </a:r>
            <a:r>
              <a:rPr lang="en-US" b="1" dirty="0" err="1"/>
              <a:t>vendre</a:t>
            </a:r>
            <a:r>
              <a:rPr lang="en-US" b="1" dirty="0"/>
              <a:t> </a:t>
            </a:r>
            <a:r>
              <a:rPr lang="en-US" b="1" dirty="0" err="1"/>
              <a:t>vos</a:t>
            </a:r>
            <a:r>
              <a:rPr lang="en-US" b="1" dirty="0"/>
              <a:t> </a:t>
            </a:r>
            <a:r>
              <a:rPr lang="en-US" b="1" dirty="0" err="1"/>
              <a:t>produits</a:t>
            </a:r>
            <a:r>
              <a:rPr lang="en-US" b="1" dirty="0"/>
              <a:t> 2x plus </a:t>
            </a:r>
            <a:r>
              <a:rPr lang="en-US" b="1" dirty="0" err="1"/>
              <a:t>cher</a:t>
            </a:r>
            <a:r>
              <a:rPr lang="en-US" b="1" dirty="0"/>
              <a:t>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“</a:t>
            </a:r>
            <a:r>
              <a:rPr lang="en-US" b="0" dirty="0"/>
              <a:t>5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clés</a:t>
            </a:r>
            <a:r>
              <a:rPr lang="en-US" dirty="0"/>
              <a:t>” et ” 2x plus </a:t>
            </a:r>
            <a:r>
              <a:rPr lang="en-US" dirty="0" err="1"/>
              <a:t>cher</a:t>
            </a:r>
            <a:r>
              <a:rPr lang="en-US" dirty="0"/>
              <a:t>” </a:t>
            </a:r>
            <a:r>
              <a:rPr lang="en-US" dirty="0" err="1"/>
              <a:t>voie</a:t>
            </a:r>
            <a:r>
              <a:rPr lang="en-US" dirty="0"/>
              <a:t> forte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en-US" b="0" dirty="0"/>
              <a:t>5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clés</a:t>
            </a:r>
            <a:r>
              <a:rPr lang="en-US" dirty="0"/>
              <a:t>” et ” 2x plus </a:t>
            </a:r>
            <a:r>
              <a:rPr lang="en-US" dirty="0" err="1"/>
              <a:t>cher</a:t>
            </a:r>
            <a:r>
              <a:rPr lang="en-US" dirty="0"/>
              <a:t>” avec les </a:t>
            </a:r>
            <a:r>
              <a:rPr lang="en-US"/>
              <a:t>doigts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rapprocher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susciter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guetter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l’intérêt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425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09:30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Demander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quelqu’un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question,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avertir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temps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restant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(30s)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Chuchoter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“question” pour aider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susciter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reflexion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question,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d’ouverture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hausser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sourcils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proche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0133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47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00:45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Nous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dirty="0" err="1"/>
              <a:t>écouvrir</a:t>
            </a:r>
            <a:r>
              <a:rPr lang="en-US" dirty="0"/>
              <a:t> ensemble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 techniques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b="1" dirty="0" err="1"/>
              <a:t>différentes</a:t>
            </a:r>
            <a:r>
              <a:rPr lang="en-US" dirty="0"/>
              <a:t> de </a:t>
            </a:r>
            <a:r>
              <a:rPr lang="en-US" dirty="0" err="1"/>
              <a:t>négociations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techniques (4)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Mimer 4 avec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doigts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dirty="0"/>
              <a:t>ensemble </a:t>
            </a:r>
            <a:r>
              <a:rPr lang="en-US" dirty="0" err="1"/>
              <a:t>geste</a:t>
            </a:r>
            <a:r>
              <a:rPr lang="en-US" dirty="0"/>
              <a:t> </a:t>
            </a:r>
            <a:r>
              <a:rPr lang="en-US" dirty="0" err="1"/>
              <a:t>d’ouverture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ancré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à la position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précédente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06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01:30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La 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tactique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salami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expression de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l'homme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politique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hongrois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Mátyás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Rákosi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Elle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décrit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l'élimination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progressive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« tranche par tranche,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jusqu'à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qu'il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rien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</a:t>
            </a:r>
            <a:r>
              <a:rPr lang="en-US" dirty="0" err="1"/>
              <a:t>Cette</a:t>
            </a:r>
            <a:r>
              <a:rPr lang="en-US" dirty="0"/>
              <a:t> technique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permettre de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négocier chaque point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la négociation globale.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Scinder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l'élimination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progressive”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“tranche après tranche”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Revenir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près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projection pour presenter la technique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Q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🚨 Demander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quelqu’un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idée sur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pourrait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être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tactique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salami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582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02:00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fr" dirty="0"/>
              <a:t>lan B = ce que vous prévoyez de faire si vous ne </a:t>
            </a:r>
            <a:r>
              <a:rPr lang="fr" b="1" dirty="0"/>
              <a:t>parvenez pas </a:t>
            </a:r>
            <a:r>
              <a:rPr lang="fr" dirty="0"/>
              <a:t>à un accord (plan A)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dirty="0"/>
              <a:t>           Le plan B doit être </a:t>
            </a:r>
            <a:r>
              <a:rPr lang="fr" b="1" dirty="0"/>
              <a:t>réalisable</a:t>
            </a:r>
            <a:r>
              <a:rPr lang="fr" dirty="0"/>
              <a:t> et </a:t>
            </a:r>
            <a:r>
              <a:rPr lang="fr" b="1" dirty="0"/>
              <a:t>satisfaisant</a:t>
            </a:r>
            <a:r>
              <a:rPr lang="fr" dirty="0"/>
              <a:t>, indépendamment de la négociation en cours.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dirty="0"/>
              <a:t>           </a:t>
            </a:r>
            <a:r>
              <a:rPr lang="fr" b="1" dirty="0"/>
              <a:t>L’existence</a:t>
            </a:r>
            <a:r>
              <a:rPr lang="fr" dirty="0"/>
              <a:t> même d’un plan B vous retient de </a:t>
            </a:r>
            <a:r>
              <a:rPr lang="fr" b="1" dirty="0"/>
              <a:t>trop céder </a:t>
            </a:r>
            <a:r>
              <a:rPr lang="fr" dirty="0"/>
              <a:t>ou de conclure un </a:t>
            </a:r>
            <a:r>
              <a:rPr lang="fr" b="1" dirty="0"/>
              <a:t>mauvais accord</a:t>
            </a:r>
            <a:r>
              <a:rPr lang="fr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dirty="0"/>
              <a:t>           Il contribue tacitement, par sa seule existence, à </a:t>
            </a:r>
            <a:r>
              <a:rPr lang="fr" b="1" dirty="0"/>
              <a:t>renforcer votre position </a:t>
            </a:r>
            <a:r>
              <a:rPr lang="fr" dirty="0"/>
              <a:t>dans la négociation.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Chuchote</a:t>
            </a:r>
            <a:r>
              <a:rPr lang="fr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fr" b="0" dirty="0"/>
              <a:t>« </a:t>
            </a:r>
            <a:r>
              <a:rPr lang="fr" dirty="0"/>
              <a:t>prudence</a:t>
            </a:r>
            <a:r>
              <a:rPr lang="fr" b="0" dirty="0"/>
              <a:t> » </a:t>
            </a:r>
            <a:r>
              <a:rPr lang="fr" dirty="0"/>
              <a:t>pour attirer l’attention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point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point </a:t>
            </a:r>
            <a:r>
              <a:rPr lang="fr" b="0" dirty="0"/>
              <a:t>« réalisable » et « satisfaisant » avec les doigts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fr" b="0" dirty="0"/>
              <a:t>enforcer votre position mimer un ancrage fort dans le sol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31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02:30</a:t>
            </a:r>
            <a:endParaRPr lang="en-US" b="1" dirty="0"/>
          </a:p>
          <a:p>
            <a:pPr fontAlgn="base"/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dirty="0"/>
              <a:t>MESOR = </a:t>
            </a:r>
            <a:r>
              <a:rPr lang="en-US" b="1" dirty="0" err="1"/>
              <a:t>ME</a:t>
            </a:r>
            <a:r>
              <a:rPr lang="en-US" dirty="0" err="1"/>
              <a:t>illeure</a:t>
            </a:r>
            <a:r>
              <a:rPr lang="en-US" dirty="0"/>
              <a:t> </a:t>
            </a:r>
            <a:r>
              <a:rPr lang="en-US" b="1" dirty="0" err="1"/>
              <a:t>SO</a:t>
            </a:r>
            <a:r>
              <a:rPr lang="en-US" dirty="0" err="1"/>
              <a:t>lution</a:t>
            </a:r>
            <a:r>
              <a:rPr lang="en-US" dirty="0"/>
              <a:t> de </a:t>
            </a:r>
            <a:r>
              <a:rPr lang="en-US" b="1" dirty="0" err="1"/>
              <a:t>RE</a:t>
            </a:r>
            <a:r>
              <a:rPr lang="en-US" dirty="0" err="1"/>
              <a:t>change</a:t>
            </a:r>
            <a:r>
              <a:rPr lang="en-US" dirty="0"/>
              <a:t> </a:t>
            </a:r>
          </a:p>
          <a:p>
            <a:pPr fontAlgn="base"/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Avoir une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trame de négociation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(= salami) c’est bien</a:t>
            </a:r>
          </a:p>
          <a:p>
            <a:pPr fontAlgn="base"/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Avoir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plusieurs scénarios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négociation (= plan B) c’est mieux</a:t>
            </a:r>
          </a:p>
          <a:p>
            <a:pPr fontAlgn="base"/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Avoir des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SOLUTIONS DE REPLI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c’est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indispensable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      Pouvoir négocier </a:t>
            </a:r>
            <a:r>
              <a:rPr lang="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l’esprit serein, </a:t>
            </a:r>
            <a:r>
              <a:rPr lang="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efficacement et en prenant un </a:t>
            </a:r>
            <a:r>
              <a:rPr lang="f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coup d’avance</a:t>
            </a:r>
            <a:r>
              <a:rPr lang="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pPr fontAlgn="base"/>
            <a:r>
              <a:rPr lang="f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Se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lancer dans une négociation sans </a:t>
            </a:r>
            <a:r>
              <a:rPr lang="en-US" dirty="0"/>
              <a:t>MESOR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revient à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jouer au ping-pong les yeux fermés</a:t>
            </a:r>
          </a:p>
          <a:p>
            <a:pPr fontAlgn="base"/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Vous avez de fortes chances de laisser filer la balle ou de la prendre en plein milieu de la figure !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Scinder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premieres syllables “</a:t>
            </a:r>
            <a:r>
              <a:rPr lang="en-US" b="0" dirty="0" err="1"/>
              <a:t>MEilleure</a:t>
            </a:r>
            <a:r>
              <a:rPr lang="en-US" b="0" dirty="0"/>
              <a:t> </a:t>
            </a:r>
            <a:r>
              <a:rPr lang="en-US" b="0" dirty="0" err="1"/>
              <a:t>SOlution</a:t>
            </a:r>
            <a:r>
              <a:rPr lang="en-US" b="0" dirty="0"/>
              <a:t> de </a:t>
            </a:r>
            <a:r>
              <a:rPr lang="en-US" b="0" dirty="0" err="1"/>
              <a:t>REchange</a:t>
            </a:r>
            <a:r>
              <a:rPr lang="en-US" b="0" dirty="0"/>
              <a:t>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Solution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replis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avec les mains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fermeture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fait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sortir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insisiter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 le dernier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recours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1996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00:45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Nous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dirty="0" err="1"/>
              <a:t>écouvrir</a:t>
            </a:r>
            <a:r>
              <a:rPr lang="en-US" dirty="0"/>
              <a:t> ensemble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 techniques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b="1" dirty="0" err="1"/>
              <a:t>différentes</a:t>
            </a:r>
            <a:r>
              <a:rPr lang="en-US" dirty="0"/>
              <a:t> de </a:t>
            </a:r>
            <a:r>
              <a:rPr lang="en-US" dirty="0" err="1"/>
              <a:t>négociations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techniques (4)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 avec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doigts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dirty="0"/>
              <a:t>ensemble </a:t>
            </a:r>
            <a:r>
              <a:rPr lang="en-US" dirty="0" err="1"/>
              <a:t>geste</a:t>
            </a:r>
            <a:r>
              <a:rPr lang="en-US" dirty="0"/>
              <a:t> </a:t>
            </a:r>
            <a:r>
              <a:rPr lang="en-US" dirty="0" err="1"/>
              <a:t>d’ouverture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ancré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position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précédente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836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03:30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C</a:t>
            </a:r>
            <a:r>
              <a:rPr lang="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ommencer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négociation par une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exigence élevée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Cette position affichée sert à 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placer le curseur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Il faut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pouvoir faire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concessions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durant les étapes de la négociation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Il faut donc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garder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une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marge de manœuvre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pour négocier.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La </a:t>
            </a:r>
            <a:r>
              <a:rPr lang="fr" sz="1200" b="1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 affichée</a:t>
            </a:r>
            <a:r>
              <a:rPr lang="fr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c’est votre exigence de départ.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Le </a:t>
            </a:r>
            <a:r>
              <a:rPr lang="fr" sz="1200" b="1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 de rupture</a:t>
            </a:r>
            <a:r>
              <a:rPr lang="fr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c’est le seuil que vous n’êtes pas prêt à dépasser (rupture du dialogue)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 les deux, c’est la 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Zone d’Accord Possible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là où prend place la 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stratégie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négociation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Il faut arriver à bien </a:t>
            </a:r>
            <a:r>
              <a:rPr lang="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naviguer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les deux.</a:t>
            </a:r>
            <a:endParaRPr lang="en-US" b="1" i="0" u="non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Jouer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avec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différents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tons et insister sur les mots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support 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Exigence élevée : montrer un « seuil haut » avec la main / Mimer « marge de manœuvre » avec </a:t>
            </a:r>
            <a:r>
              <a:rPr lang="fr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deux mains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S’ancrer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endroits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 la p</a:t>
            </a:r>
            <a:r>
              <a:rPr lang="en-US" i="0" dirty="0"/>
              <a:t>osition </a:t>
            </a:r>
            <a:r>
              <a:rPr lang="en-US" i="0" dirty="0" err="1"/>
              <a:t>affichée</a:t>
            </a:r>
            <a:r>
              <a:rPr lang="en-US" i="0" dirty="0"/>
              <a:t> et 2 le point de rupture, </a:t>
            </a:r>
            <a:r>
              <a:rPr lang="en-US" i="0" dirty="0" err="1"/>
              <a:t>puis</a:t>
            </a:r>
            <a:r>
              <a:rPr lang="en-US" i="0" dirty="0"/>
              <a:t> se </a:t>
            </a:r>
            <a:r>
              <a:rPr lang="en-US" i="0" dirty="0" err="1"/>
              <a:t>déplacer</a:t>
            </a:r>
            <a:r>
              <a:rPr lang="en-US" i="0" dirty="0"/>
              <a:t> entre les </a:t>
            </a:r>
            <a:r>
              <a:rPr lang="en-US" i="0" dirty="0" err="1"/>
              <a:t>deux</a:t>
            </a:r>
            <a:r>
              <a:rPr lang="en-US" i="0" dirty="0"/>
              <a:t> pour </a:t>
            </a:r>
            <a:r>
              <a:rPr lang="en-US" i="0" dirty="0" err="1"/>
              <a:t>illustrer</a:t>
            </a:r>
            <a:r>
              <a:rPr lang="en-US" i="0" dirty="0"/>
              <a:t> la </a:t>
            </a:r>
            <a:r>
              <a:rPr lang="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Zone d’Accord </a:t>
            </a:r>
            <a:endParaRPr lang="en-US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71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00:45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Nous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dirty="0" err="1"/>
              <a:t>écouvrir</a:t>
            </a:r>
            <a:r>
              <a:rPr lang="en-US" dirty="0"/>
              <a:t> ensemble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 techniques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b="1" dirty="0" err="1"/>
              <a:t>différentes</a:t>
            </a:r>
            <a:r>
              <a:rPr lang="en-US" dirty="0"/>
              <a:t> de </a:t>
            </a:r>
            <a:r>
              <a:rPr lang="en-US" dirty="0" err="1"/>
              <a:t>négociations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techniques (4)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 avec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doigts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dirty="0"/>
              <a:t>ensemble </a:t>
            </a:r>
            <a:r>
              <a:rPr lang="en-US" dirty="0" err="1"/>
              <a:t>geste</a:t>
            </a:r>
            <a:r>
              <a:rPr lang="en-US" dirty="0"/>
              <a:t> </a:t>
            </a:r>
            <a:r>
              <a:rPr lang="en-US" dirty="0" err="1"/>
              <a:t>d’ouverture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ancré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position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précédente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74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DE5CF-910A-784F-A4AB-8BD40BF1EC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E538E-7044-674B-BB67-9EE21300E1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B3292-DD18-9743-996B-6925FCF80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5B26CB-C543-094B-9456-4646063529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43979" y="108821"/>
            <a:ext cx="1371226" cy="103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4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6A77B-B2D1-5C45-A2C1-72B473419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813085-1ED7-9A47-8F43-F3B722507A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24CD2-5DAF-6745-B8A7-E4C339551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532BED-055D-4D10-ABFB-1A2181ECA4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C8B638-C713-4163-9A23-DF0735F29F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0FB115B-7E51-400B-9F87-E37631DD3CA1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</p:spTree>
    <p:extLst>
      <p:ext uri="{BB962C8B-B14F-4D97-AF65-F5344CB8AC3E}">
        <p14:creationId xmlns:p14="http://schemas.microsoft.com/office/powerpoint/2010/main" val="2635796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F39035-E9EE-9444-BBF7-FBDA80D6C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BA5734-A791-6245-A423-F54A399D75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51995-74D8-AB47-B859-F06A9CE3A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C6FEB-33DE-4AA9-BF4E-F16C8D379C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4E32DA-8358-43A1-A454-57F01DE57B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84A14F6-A445-41DC-827A-D79A8CEEFFCC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</p:spTree>
    <p:extLst>
      <p:ext uri="{BB962C8B-B14F-4D97-AF65-F5344CB8AC3E}">
        <p14:creationId xmlns:p14="http://schemas.microsoft.com/office/powerpoint/2010/main" val="3741188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F1009-E8DC-F844-9212-C12DAE27C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03C87-E18A-164E-B85B-FC451F949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36085-13BB-E846-A628-5B9C53486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94271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5D4650-DF98-4D36-8295-B10BD04A84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C2AFD9-46AE-43B4-BD75-555C5B3236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08542EB-B19E-455E-92A6-9C725281C67C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</p:spTree>
    <p:extLst>
      <p:ext uri="{BB962C8B-B14F-4D97-AF65-F5344CB8AC3E}">
        <p14:creationId xmlns:p14="http://schemas.microsoft.com/office/powerpoint/2010/main" val="2669157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2A6D6-6767-6D4D-821C-84B8BC90F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D6531E-217B-DC44-A99B-FB9B3519A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7A87-CEE8-4346-8C7C-1E94367AF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127275-69CC-47E0-A29A-01BADD1E28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5BB20B-42CA-4BAA-AE99-FDB0EFEA258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368E97A-9628-49AC-9D8F-39C10444A529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</p:spTree>
    <p:extLst>
      <p:ext uri="{BB962C8B-B14F-4D97-AF65-F5344CB8AC3E}">
        <p14:creationId xmlns:p14="http://schemas.microsoft.com/office/powerpoint/2010/main" val="1318938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E8D8-446A-EB47-8FED-D09181DBD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680473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5D315-AD63-834D-BFA8-19A15E1B5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680473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81567-DEC2-8946-AC77-D2E458C1DD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8522" y="0"/>
            <a:ext cx="6533478" cy="6858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BE3E92-C6EF-4E27-8E69-BC7D33777F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C20B15-0B1F-4998-935E-64980C4325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0E21D7D-7EA5-4422-9200-199815DDE86B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C2B3743E-D096-4567-9713-16B75AF4C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94271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91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AAE8E-338E-934F-AA40-34222CDE8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B38D3-0E5F-544C-BE5D-8BA223B4C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C1D31-D5ED-DA43-82C7-7CDB6612D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5A4A72-2300-9342-85B7-E7CF59E9C2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F6A42E-7814-9646-B020-995B4C2020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C16F96-FCEE-FB4D-AB5F-9F5363FAE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262FAF-D207-4989-AF8F-9CA5A58C63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A44DD2-C0FB-46EC-8ABE-E8E46586F0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36B8707-B6DB-423C-BF80-8BAC42E455C8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</p:spTree>
    <p:extLst>
      <p:ext uri="{BB962C8B-B14F-4D97-AF65-F5344CB8AC3E}">
        <p14:creationId xmlns:p14="http://schemas.microsoft.com/office/powerpoint/2010/main" val="3671036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1D497-4119-BD42-BDC0-5011013A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9182A-CA3C-7D4D-9CE8-8351B3AB9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F03217-8925-4D5A-A961-AA67926F64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4DD8F4-2129-498D-8EAA-683CA8F40D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953CF7E-141F-4D84-800A-F8489D872B62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</p:spTree>
    <p:extLst>
      <p:ext uri="{BB962C8B-B14F-4D97-AF65-F5344CB8AC3E}">
        <p14:creationId xmlns:p14="http://schemas.microsoft.com/office/powerpoint/2010/main" val="965946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DD2D4-ABDD-FE4D-95E6-BABD6E922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D41FA0F-3A8C-4D43-A174-5B152CC3FE0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F315F0-35A0-4BBD-950C-42CC7F1EA2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97D344-0023-4826-89D0-8305B9DF82A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7BB4F23-AABA-45D3-B4E0-719B7A55975A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</p:spTree>
    <p:extLst>
      <p:ext uri="{BB962C8B-B14F-4D97-AF65-F5344CB8AC3E}">
        <p14:creationId xmlns:p14="http://schemas.microsoft.com/office/powerpoint/2010/main" val="1439528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3BD46-F08E-4C4F-AE04-B2607FFD8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08C4F-D635-F440-958C-C76986322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DD813-5629-2D42-A3BA-8EE74E9435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16A32-CA23-6C4B-BC07-F68DB37DB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98D4D7-2C6C-4F61-8D02-CACBDF249C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4CA4BD-4F56-4448-A68F-A1823DD455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35D1EAE-9873-490F-ABFE-AE854C8C2414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</p:spTree>
    <p:extLst>
      <p:ext uri="{BB962C8B-B14F-4D97-AF65-F5344CB8AC3E}">
        <p14:creationId xmlns:p14="http://schemas.microsoft.com/office/powerpoint/2010/main" val="3754035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BF9F8-5A3C-014F-AE69-88BCA9A5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F5F616-3F61-C643-BCCA-E7A4A0D230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39EB10-4D0F-1A48-8AF5-183FA800FD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ED5AD4-F219-914C-ABCF-B4B456283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  <a:prstGeom prst="rect">
            <a:avLst/>
          </a:prstGeom>
        </p:spPr>
        <p:txBody>
          <a:bodyPr/>
          <a:lstStyle/>
          <a:p>
            <a:fld id="{AD41FA0F-3A8C-4D43-A174-5B152CC3FE0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3F2F31-03B4-4224-BE1D-87C18FC296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539" b="7281"/>
          <a:stretch/>
        </p:blipFill>
        <p:spPr>
          <a:xfrm>
            <a:off x="803364" y="6252123"/>
            <a:ext cx="1332411" cy="5623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983D92-4F36-475B-BB76-092CB0A0A5A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0119" y="6269541"/>
            <a:ext cx="635353" cy="480209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1E6E516-1138-4B8F-A790-520259438680}"/>
              </a:ext>
            </a:extLst>
          </p:cNvPr>
          <p:cNvSpPr txBox="1">
            <a:spLocks/>
          </p:cNvSpPr>
          <p:nvPr userDrawn="1"/>
        </p:nvSpPr>
        <p:spPr>
          <a:xfrm>
            <a:off x="10927088" y="6375288"/>
            <a:ext cx="11843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b="1" kern="120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/>
              <a:t>Thibaud Alt</a:t>
            </a:r>
          </a:p>
        </p:txBody>
      </p:sp>
    </p:spTree>
    <p:extLst>
      <p:ext uri="{BB962C8B-B14F-4D97-AF65-F5344CB8AC3E}">
        <p14:creationId xmlns:p14="http://schemas.microsoft.com/office/powerpoint/2010/main" val="2578008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5382-3CF3-BC4B-A9C2-F10D36F34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FD2C306-16C5-EA4C-909C-14F8117A7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5102CCD-D4F1-1541-9B02-3D00861DA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34613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806FCB99-0497-9D4C-B6A0-7B6312F28E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1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deur.com/blog/7-vendre-un-site-internet" TargetMode="External"/><Relationship Id="rId3" Type="http://schemas.openxmlformats.org/officeDocument/2006/relationships/hyperlink" Target="http://www.revuegestion.ca/la-tactique-du-salami-une-tactique-lente-qui-peut-payer" TargetMode="External"/><Relationship Id="rId7" Type="http://schemas.openxmlformats.org/officeDocument/2006/relationships/hyperlink" Target="http://www.technique-de-vente.com/voici-3-pieges-a-eviter-en-negociatio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onster.ch/fr/conseil-carriere/article/10-conseils-pour-negocier-une-augmentation" TargetMode="External"/><Relationship Id="rId11" Type="http://schemas.openxmlformats.org/officeDocument/2006/relationships/hyperlink" Target="https://www.eyrolles.com/Chapitres/9782212563818/9782212563818.pdf" TargetMode="External"/><Relationship Id="rId5" Type="http://schemas.openxmlformats.org/officeDocument/2006/relationships/hyperlink" Target="http://www.technique-de-vente.com/technique-de-vente-definition" TargetMode="External"/><Relationship Id="rId10" Type="http://schemas.openxmlformats.org/officeDocument/2006/relationships/hyperlink" Target="http://www.technique-de-vente.com/decouvrez-linterview-de-robert-vincent-joule-chercheur-en-psychologie-sociale/" TargetMode="External"/><Relationship Id="rId4" Type="http://schemas.openxmlformats.org/officeDocument/2006/relationships/hyperlink" Target="http://www.technique-de-vente.com/5-cles-pour-negocier-efficacement" TargetMode="External"/><Relationship Id="rId9" Type="http://schemas.openxmlformats.org/officeDocument/2006/relationships/hyperlink" Target="https://upload.wikimedia.org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58540-C9B4-5A4E-8EEF-C0A5E01323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9117" y="2160394"/>
            <a:ext cx="10233765" cy="1732069"/>
          </a:xfrm>
        </p:spPr>
        <p:txBody>
          <a:bodyPr>
            <a:noAutofit/>
          </a:bodyPr>
          <a:lstStyle/>
          <a:p>
            <a:r>
              <a:rPr lang="fr-FR" sz="4000" dirty="0"/>
              <a:t>Étude et mise en place d'une plateforme web facilitant la gestion de projets entre mandants et équipes de développeurs indépendants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73835E-6096-024E-9B3E-7A8AC4F7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165707"/>
            <a:ext cx="9144000" cy="544077"/>
          </a:xfrm>
        </p:spPr>
        <p:txBody>
          <a:bodyPr lIns="90000">
            <a:normAutofit/>
          </a:bodyPr>
          <a:lstStyle/>
          <a:p>
            <a:r>
              <a:rPr lang="en-US" dirty="0"/>
              <a:t>Thibaud Alt – 21 </a:t>
            </a:r>
            <a:r>
              <a:rPr lang="en-US" dirty="0" err="1"/>
              <a:t>octobre</a:t>
            </a:r>
            <a:r>
              <a:rPr lang="en-US" dirty="0"/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926775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0120A7-E857-48D5-99A1-B4594298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Problèmes rencontrés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C41268-DC48-46A8-8741-DCD58DE8A3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1AE5BB-56A5-4975-A581-40FC19A7BB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50B0474-53B6-4C34-8BA9-EB8C4E79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CBA8151-E106-47F9-9D4D-4DA81F932BA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1104A-71B3-4FD7-97A2-31789FEB8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66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A89D-3377-8F4D-A8A8-43D574847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Front-end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F90EB-6A52-B845-868B-A4A4F98EB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err="1"/>
              <a:t>Développement</a:t>
            </a:r>
            <a:r>
              <a:rPr lang="en-US" i="1" dirty="0"/>
              <a:t> de </a:t>
            </a:r>
            <a:r>
              <a:rPr lang="en-US" i="1" dirty="0" err="1"/>
              <a:t>l’application</a:t>
            </a:r>
            <a:r>
              <a:rPr lang="en-US" i="1" dirty="0"/>
              <a:t> avec </a:t>
            </a:r>
            <a:r>
              <a:rPr lang="en-US" i="1" dirty="0" err="1"/>
              <a:t>TailwindCSS</a:t>
            </a:r>
            <a:r>
              <a:rPr lang="en-US" i="1" dirty="0"/>
              <a:t> et Vue.js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FFB971-1E4D-8441-9F5C-BC1A018A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236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0F4CEB6-E4DE-2C41-BC46-17D43D8BCB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4203" t="-146" r="12766" b="146"/>
          <a:stretch/>
        </p:blipFill>
        <p:spPr>
          <a:xfrm>
            <a:off x="5518672" y="4728"/>
            <a:ext cx="6673328" cy="685327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C33E6A-4991-4249-9CA7-5143B4073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680473" cy="1325563"/>
          </a:xfrm>
        </p:spPr>
        <p:txBody>
          <a:bodyPr/>
          <a:lstStyle/>
          <a:p>
            <a:pPr lvl="0"/>
            <a:r>
              <a:rPr lang="en-US" dirty="0" err="1"/>
              <a:t>TailwindCSS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FC73D86C-3B34-C246-A7DF-A44521001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26873"/>
            <a:ext cx="4680473" cy="3279448"/>
          </a:xfrm>
        </p:spPr>
        <p:txBody>
          <a:bodyPr/>
          <a:lstStyle/>
          <a:p>
            <a:r>
              <a:rPr lang="en-US" dirty="0"/>
              <a:t>TODO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21035-9C21-F042-AB36-1637C4AA0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003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DEC19CC2-B3FC-9F4A-BDB3-A3287C22CF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07" b="1383"/>
          <a:stretch/>
        </p:blipFill>
        <p:spPr>
          <a:xfrm>
            <a:off x="5518672" y="0"/>
            <a:ext cx="6673327" cy="685958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0E801-6179-484C-A152-898062565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Vue.js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C7E8996-4129-DF47-8668-20168A805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02933"/>
            <a:ext cx="4680473" cy="3874030"/>
          </a:xfrm>
        </p:spPr>
        <p:txBody>
          <a:bodyPr/>
          <a:lstStyle/>
          <a:p>
            <a:pPr marL="285750" lvl="0" indent="-285750"/>
            <a:r>
              <a:rPr lang="en-US" dirty="0"/>
              <a:t>TODO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F02BF5-A004-6941-A5D9-46D1E58D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06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0120A7-E857-48D5-99A1-B4594298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Problèmes rencontrés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C41268-DC48-46A8-8741-DCD58DE8A3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1AE5BB-56A5-4975-A581-40FC19A7BB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50B0474-53B6-4C34-8BA9-EB8C4E79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CBA8151-E106-47F9-9D4D-4DA81F932BA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1104A-71B3-4FD7-97A2-31789FEB8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72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A89D-3377-8F4D-A8A8-43D574847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Déploiement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F90EB-6A52-B845-868B-A4A4F98EB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err="1"/>
              <a:t>Construstion</a:t>
            </a:r>
            <a:r>
              <a:rPr lang="en-US" i="1" dirty="0"/>
              <a:t> de </a:t>
            </a:r>
            <a:r>
              <a:rPr lang="en-US" i="1" dirty="0" err="1"/>
              <a:t>conteneurs</a:t>
            </a:r>
            <a:r>
              <a:rPr lang="en-US" i="1" dirty="0"/>
              <a:t> avec Docker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FFB971-1E4D-8441-9F5C-BC1A018A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471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8BCAF78-4EA2-AA45-ADF7-BF00E100ED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38335" y="1"/>
            <a:ext cx="6653665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3B6F73-465D-B94E-A87B-F39104D6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98" y="694909"/>
            <a:ext cx="4680473" cy="1325563"/>
          </a:xfrm>
        </p:spPr>
        <p:txBody>
          <a:bodyPr>
            <a:normAutofit/>
          </a:bodyPr>
          <a:lstStyle/>
          <a:p>
            <a:r>
              <a:rPr lang="en-US" dirty="0"/>
              <a:t>Docker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0B60BE-670C-7649-BD7F-4DBB2F7306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5897" y="2319867"/>
            <a:ext cx="4680473" cy="3588472"/>
          </a:xfrm>
        </p:spPr>
        <p:txBody>
          <a:bodyPr/>
          <a:lstStyle/>
          <a:p>
            <a:pPr lvl="0"/>
            <a:r>
              <a:rPr lang="en-US" dirty="0"/>
              <a:t>TODO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AEAC17-B906-5542-BF56-94E39053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>
                <a:solidFill>
                  <a:srgbClr val="898989"/>
                </a:solidFill>
              </a:rPr>
              <a:t>15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133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0120A7-E857-48D5-99A1-B4594298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Problèmes rencontrés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C41268-DC48-46A8-8741-DCD58DE8A3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1AE5BB-56A5-4975-A581-40FC19A7BB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50B0474-53B6-4C34-8BA9-EB8C4E79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CBA8151-E106-47F9-9D4D-4DA81F932BA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1104A-71B3-4FD7-97A2-31789FEB8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587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5C439-EFBB-0C47-98C2-D3797FFA5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Bilan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45E1CB-9055-5548-8134-65148C3DE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Discussion des </a:t>
            </a:r>
            <a:r>
              <a:rPr lang="en-US" i="1" dirty="0" err="1"/>
              <a:t>choix</a:t>
            </a:r>
            <a:r>
              <a:rPr lang="en-US" i="1" dirty="0"/>
              <a:t> </a:t>
            </a:r>
            <a:r>
              <a:rPr lang="en-US" i="1" dirty="0" err="1"/>
              <a:t>technologiques</a:t>
            </a:r>
            <a:r>
              <a:rPr lang="en-US" i="1" dirty="0"/>
              <a:t> et </a:t>
            </a:r>
            <a:r>
              <a:rPr lang="en-US" i="1" dirty="0" err="1"/>
              <a:t>évolutions</a:t>
            </a:r>
            <a:r>
              <a:rPr lang="en-US" i="1" dirty="0"/>
              <a:t> futures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292A75-6EC5-CD48-87E6-C93FD6FFE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162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D3440-9074-4694-8364-F726502F7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Bilan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F8B42-54FA-48DD-BBF0-C6B356B35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Bon choix techno ?</a:t>
            </a:r>
          </a:p>
          <a:p>
            <a:r>
              <a:rPr lang="fr-CH" dirty="0"/>
              <a:t>Evolution</a:t>
            </a:r>
          </a:p>
          <a:p>
            <a:r>
              <a:rPr lang="fr-CH" dirty="0"/>
              <a:t>Amélioration</a:t>
            </a:r>
          </a:p>
          <a:p>
            <a:r>
              <a:rPr lang="fr-CH" dirty="0"/>
              <a:t>TODO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1C2DC-4AED-4B2F-9F31-2CB333278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34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A21B-E551-D240-BF88-624B73CE4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Contexte</a:t>
            </a:r>
            <a:r>
              <a:rPr lang="en-US" dirty="0"/>
              <a:t> et </a:t>
            </a:r>
            <a:r>
              <a:rPr lang="en-US" dirty="0" err="1"/>
              <a:t>objectifs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EF2EE-B71E-0D45-9567-DBFED07C42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i="1" dirty="0"/>
              <a:t>TODO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3FFBB-616F-E944-9755-48114E90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098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5C439-EFBB-0C47-98C2-D3797FFA5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45E1CB-9055-5548-8134-65148C3DE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TODO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292A75-6EC5-CD48-87E6-C93FD6FFE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4479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D3440-9074-4694-8364-F726502F7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F8B42-54FA-48DD-BBF0-C6B356B35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Ressenti</a:t>
            </a:r>
          </a:p>
          <a:p>
            <a:r>
              <a:rPr lang="fr-CH" dirty="0"/>
              <a:t>Opinion perso</a:t>
            </a:r>
          </a:p>
          <a:p>
            <a:r>
              <a:rPr lang="fr-CH" dirty="0"/>
              <a:t>TODO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1C2DC-4AED-4B2F-9F31-2CB333278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472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A57477-1820-254A-82FC-082A054DD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21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9006662-6FAB-FD40-A38F-49EDE94E81C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675"/>
          <a:stretch/>
        </p:blipFill>
        <p:spPr>
          <a:xfrm>
            <a:off x="-204209" y="0"/>
            <a:ext cx="12396209" cy="6858000"/>
          </a:xfrm>
        </p:spPr>
      </p:pic>
    </p:spTree>
    <p:extLst>
      <p:ext uri="{BB962C8B-B14F-4D97-AF65-F5344CB8AC3E}">
        <p14:creationId xmlns:p14="http://schemas.microsoft.com/office/powerpoint/2010/main" val="11864230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668CA-9874-8144-9587-7CAF9FD4A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7329" y="2351027"/>
            <a:ext cx="6274590" cy="2663022"/>
          </a:xfrm>
          <a:noFill/>
        </p:spPr>
        <p:txBody>
          <a:bodyPr vert="horz" lIns="91440" tIns="45720" rIns="91440" bIns="45720" rtlCol="0" anchor="b">
            <a:normAutofit fontScale="90000"/>
          </a:bodyPr>
          <a:lstStyle/>
          <a:p>
            <a:pPr lvl="0"/>
            <a:br>
              <a:rPr lang="en-US" sz="4000" i="1" dirty="0"/>
            </a:br>
            <a:br>
              <a:rPr lang="en-US" sz="4000" i="1" dirty="0"/>
            </a:br>
            <a:br>
              <a:rPr lang="en-US" sz="4000" i="1" dirty="0"/>
            </a:br>
            <a:r>
              <a:rPr lang="en-US" sz="4000" i="1" dirty="0" err="1"/>
              <a:t>L’art</a:t>
            </a:r>
            <a:r>
              <a:rPr lang="en-US" sz="4000" i="1" dirty="0"/>
              <a:t> du </a:t>
            </a:r>
            <a:r>
              <a:rPr lang="en-US" sz="4000" i="1" dirty="0" err="1"/>
              <a:t>compromis</a:t>
            </a:r>
            <a:r>
              <a:rPr lang="en-US" sz="4000" i="1" dirty="0"/>
              <a:t> </a:t>
            </a:r>
            <a:r>
              <a:rPr lang="en-US" sz="4000" i="1" dirty="0" err="1"/>
              <a:t>consiste</a:t>
            </a:r>
            <a:r>
              <a:rPr lang="en-US" sz="4000" i="1" dirty="0"/>
              <a:t> </a:t>
            </a:r>
            <a:r>
              <a:rPr lang="en-US" sz="4000" i="1" dirty="0" err="1"/>
              <a:t>à</a:t>
            </a:r>
            <a:r>
              <a:rPr lang="en-US" sz="4000" i="1" dirty="0"/>
              <a:t> </a:t>
            </a:r>
            <a:r>
              <a:rPr lang="en-US" sz="4000" i="1" dirty="0" err="1"/>
              <a:t>partager</a:t>
            </a:r>
            <a:r>
              <a:rPr lang="en-US" sz="4000" i="1" dirty="0"/>
              <a:t> un </a:t>
            </a:r>
            <a:r>
              <a:rPr lang="en-US" sz="4000" i="1" dirty="0" err="1"/>
              <a:t>gâteau</a:t>
            </a:r>
            <a:r>
              <a:rPr lang="en-US" sz="4000" i="1" dirty="0"/>
              <a:t> de </a:t>
            </a:r>
            <a:r>
              <a:rPr lang="en-US" sz="4000" i="1" dirty="0" err="1"/>
              <a:t>telle</a:t>
            </a:r>
            <a:r>
              <a:rPr lang="en-US" sz="4000" i="1" dirty="0"/>
              <a:t> </a:t>
            </a:r>
            <a:r>
              <a:rPr lang="en-US" sz="4000" i="1" dirty="0" err="1"/>
              <a:t>sorte</a:t>
            </a:r>
            <a:r>
              <a:rPr lang="en-US" sz="4000" i="1" dirty="0"/>
              <a:t> que </a:t>
            </a:r>
            <a:r>
              <a:rPr lang="en-US" sz="4000" i="1" dirty="0" err="1"/>
              <a:t>chacun</a:t>
            </a:r>
            <a:r>
              <a:rPr lang="en-US" sz="4000" i="1" dirty="0"/>
              <a:t> </a:t>
            </a:r>
            <a:r>
              <a:rPr lang="en-US" sz="4000" i="1" dirty="0" err="1"/>
              <a:t>croit</a:t>
            </a:r>
            <a:r>
              <a:rPr lang="en-US" sz="4000" i="1" dirty="0"/>
              <a:t> </a:t>
            </a:r>
            <a:r>
              <a:rPr lang="en-US" sz="4000" i="1" dirty="0" err="1"/>
              <a:t>avoir</a:t>
            </a:r>
            <a:r>
              <a:rPr lang="en-US" sz="4000" i="1" dirty="0"/>
              <a:t> la plus </a:t>
            </a:r>
            <a:r>
              <a:rPr lang="en-US" sz="4000" i="1" dirty="0" err="1"/>
              <a:t>grosse</a:t>
            </a:r>
            <a:r>
              <a:rPr lang="en-US" sz="4000" i="1" dirty="0"/>
              <a:t> part</a:t>
            </a:r>
            <a:br>
              <a:rPr lang="en-US" sz="4700" i="1" dirty="0"/>
            </a:br>
            <a:endParaRPr lang="en-US" sz="4700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509EB-3ED8-B34A-8E64-B673C79FB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77329" y="4715337"/>
            <a:ext cx="6274590" cy="821461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  <a:effectLst/>
              </a:rPr>
              <a:t>- Henry Kissinger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6655B9-997B-9748-A8CD-06A93C2C28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0"/>
            <a:ext cx="4654296" cy="685799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33A419-A223-CE46-83B2-F8E52D67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22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4E6631-E474-164B-9472-C5BA98A3D49E}"/>
              </a:ext>
            </a:extLst>
          </p:cNvPr>
          <p:cNvSpPr/>
          <p:nvPr/>
        </p:nvSpPr>
        <p:spPr>
          <a:xfrm>
            <a:off x="7827509" y="512439"/>
            <a:ext cx="117423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endParaRPr lang="en-US" sz="2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749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E0281-D70F-4818-B1C8-75FBFD038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Démonstration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F70A9-843C-4C59-8BDE-9F1B52AE49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i="1" dirty="0"/>
              <a:t>https://heig-tb-moonfish.netlify.app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348104-4F6B-4996-B074-5CDA1803B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3865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2718-62C9-8D4E-B3FD-B99DB36EE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Merci de </a:t>
            </a:r>
            <a:r>
              <a:rPr lang="en-US" dirty="0" err="1"/>
              <a:t>votre</a:t>
            </a:r>
            <a:r>
              <a:rPr lang="en-US" dirty="0"/>
              <a:t>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23A9D-BDB6-F041-AAE5-CFECD18E44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i="1" dirty="0" err="1"/>
              <a:t>Avez</a:t>
            </a:r>
            <a:r>
              <a:rPr lang="en-US" i="1" dirty="0"/>
              <a:t> </a:t>
            </a:r>
            <a:r>
              <a:rPr lang="en-US" i="1" dirty="0" err="1"/>
              <a:t>vous</a:t>
            </a:r>
            <a:r>
              <a:rPr lang="en-US" i="1" dirty="0"/>
              <a:t> des questions ?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CC0989-919D-934D-911E-96658B3AB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556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9473A-FF22-8549-8A13-921C0F6D2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venir Roman" panose="02000503020000020003" pitchFamily="2" charset="0"/>
              </a:rPr>
              <a:t>Sources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03523-8661-DD4A-8FBF-F50FAF737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lIns="90000">
            <a:norm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hlinkClick r:id="rId3"/>
              </a:rPr>
              <a:t>www.revuegestion.ca/la-tactique-du-salami-une-tactique-lente-qui-peut-payer</a:t>
            </a:r>
            <a:r>
              <a:rPr lang="en-US" sz="1400" dirty="0"/>
              <a:t>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hlinkClick r:id="rId4"/>
              </a:rPr>
              <a:t>www.technique-de-vente.com/5-cles-pour-negocier-efficacement</a:t>
            </a:r>
            <a:endParaRPr lang="en-US" sz="1400" dirty="0"/>
          </a:p>
          <a:p>
            <a:pPr lvl="0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hlinkClick r:id="rId5"/>
              </a:rPr>
              <a:t>www.technique-de-vente.com/technique-de-vente-definition</a:t>
            </a:r>
            <a:endParaRPr lang="en-US" sz="1400" dirty="0"/>
          </a:p>
          <a:p>
            <a:pPr lvl="0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hlinkClick r:id="rId6"/>
              </a:rPr>
              <a:t>www.monster.ch/fr/conseil-carriere/article/10-conseils-pour-negocier-une-augmentation</a:t>
            </a:r>
            <a:r>
              <a:rPr lang="en-US" sz="1400" dirty="0"/>
              <a:t>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hlinkClick r:id="rId7"/>
              </a:rPr>
              <a:t>www.technique-de-vente.com/voici-3-pieges-a-eviter-en-negociation</a:t>
            </a:r>
            <a:r>
              <a:rPr lang="en-US" sz="1400" dirty="0"/>
              <a:t> </a:t>
            </a:r>
          </a:p>
          <a:p>
            <a:pPr lvl="0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hlinkClick r:id="rId8"/>
              </a:rPr>
              <a:t>www.codeur.com/blog/7-vendre-un-site-internet</a:t>
            </a:r>
            <a:r>
              <a:rPr lang="en-US" sz="1400" dirty="0"/>
              <a:t> </a:t>
            </a:r>
          </a:p>
          <a:p>
            <a:pPr lvl="0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hlinkClick r:id="rId9"/>
              </a:rPr>
              <a:t>www.upload.wikimedia.org/</a:t>
            </a:r>
            <a:endParaRPr lang="en-US" sz="1400" dirty="0"/>
          </a:p>
          <a:p>
            <a:pPr lvl="0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hlinkClick r:id="rId10"/>
              </a:rPr>
              <a:t>www.technique-de-vente.com/decouvrez-linterview-de-robert-vincent-joule-chercheur-en-psychologie-sociale/</a:t>
            </a:r>
            <a:r>
              <a:rPr lang="en-US" sz="1400" dirty="0"/>
              <a:t> </a:t>
            </a:r>
          </a:p>
          <a:p>
            <a:pPr lvl="0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hlinkClick r:id="rId11"/>
              </a:rPr>
              <a:t>www.eyrolles.com/Chapitres/9782212563818/9782212563818.pdf</a:t>
            </a:r>
            <a:r>
              <a:rPr lang="en-US" sz="1400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7AEE3E-3BAA-F244-9D8C-0327DCC24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298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B197-4F5B-4A0B-B8F5-FA8D8F12D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Contexte et objectifs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4E156-DEAE-4DB0-A8E1-C4F606478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Dev </a:t>
            </a:r>
            <a:r>
              <a:rPr lang="fr-CH" dirty="0" err="1"/>
              <a:t>ajd</a:t>
            </a:r>
            <a:r>
              <a:rPr lang="fr-CH" dirty="0"/>
              <a:t> + schéma et 8 étapes</a:t>
            </a:r>
          </a:p>
          <a:p>
            <a:r>
              <a:rPr lang="fr-CH" dirty="0"/>
              <a:t>Intro objectifs et 4 étapes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402382-1AFA-4760-A101-B1F6E99E5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2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C85F033-0076-634F-A5D7-80E0EA4BB5E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5088"/>
            <a:ext cx="12192000" cy="692308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6E29C-11C8-194A-AEDA-1C48737F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26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2B808BB-7DEC-CA45-8AC8-3EC0D3FF0C2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0" y="0"/>
            <a:ext cx="12192000" cy="685800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CE531-98E3-8E4D-9F5A-2084FD495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085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6A69158-02A8-FF4D-AC1D-18BAD24F7B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28"/>
          <a:stretch/>
        </p:blipFill>
        <p:spPr>
          <a:xfrm>
            <a:off x="9129" y="0"/>
            <a:ext cx="12182871" cy="685595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D54218-FD61-DD4D-B1E4-C301F27B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7B683-B528-2D4E-A72B-78F7B6180CE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	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F5A7875D-6A11-114B-AB11-021BB10F7862}"/>
              </a:ext>
            </a:extLst>
          </p:cNvPr>
          <p:cNvSpPr/>
          <p:nvPr/>
        </p:nvSpPr>
        <p:spPr>
          <a:xfrm rot="5400000" flipH="1" flipV="1">
            <a:off x="2517773" y="-69991"/>
            <a:ext cx="2891243" cy="2052354"/>
          </a:xfrm>
          <a:prstGeom prst="parallelogram">
            <a:avLst>
              <a:gd name="adj" fmla="val 5242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41E551-9D86-7340-AA5F-2B27FD6D6A60}"/>
              </a:ext>
            </a:extLst>
          </p:cNvPr>
          <p:cNvSpPr txBox="1"/>
          <p:nvPr/>
        </p:nvSpPr>
        <p:spPr>
          <a:xfrm rot="1523966">
            <a:off x="3152821" y="883656"/>
            <a:ext cx="2052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MESOR</a:t>
            </a:r>
          </a:p>
        </p:txBody>
      </p:sp>
    </p:spTree>
    <p:extLst>
      <p:ext uri="{BB962C8B-B14F-4D97-AF65-F5344CB8AC3E}">
        <p14:creationId xmlns:p14="http://schemas.microsoft.com/office/powerpoint/2010/main" val="337954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A89D-3377-8F4D-A8A8-43D574847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Back-end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F90EB-6A52-B845-868B-A4A4F98EB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Mise </a:t>
            </a:r>
            <a:r>
              <a:rPr lang="en-US" i="1" dirty="0" err="1"/>
              <a:t>en</a:t>
            </a:r>
            <a:r>
              <a:rPr lang="en-US" i="1" dirty="0"/>
              <a:t> place </a:t>
            </a:r>
            <a:r>
              <a:rPr lang="en-US" i="1" dirty="0" err="1"/>
              <a:t>d’une</a:t>
            </a:r>
            <a:r>
              <a:rPr lang="en-US" i="1" dirty="0"/>
              <a:t> API REST avec Express.js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FFB971-1E4D-8441-9F5C-BC1A018A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25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FF0E5-6EDF-43CF-B238-51D06129C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Persistance des données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57780-CED1-46C4-824D-6A8F3D6384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MariaDB</a:t>
            </a:r>
            <a:endParaRPr lang="fr-C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98D303-D148-495F-B84F-86C87F1393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CH" dirty="0"/>
              <a:t>Quels champs finalement (vs analyse) ? Pourquoi 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A6E426-9A33-4E11-8E87-CA5F3EA41A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H" dirty="0"/>
              <a:t>Neo4j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AB4AE9-B83A-43BC-90F2-D91A4EBDF8C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fr-CH" dirty="0"/>
              <a:t>Quels champs finaux 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A4844D-52F8-449B-9552-6246B2552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020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10">
            <a:extLst>
              <a:ext uri="{FF2B5EF4-FFF2-40B4-BE49-F238E27FC236}">
                <a16:creationId xmlns:a16="http://schemas.microsoft.com/office/drawing/2014/main" id="{B09849EC-0A55-FE40-86DA-3A4CCACB8D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18673" y="0"/>
            <a:ext cx="675359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26F522-F2DC-3247-888D-8A6CC422C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680473" cy="1325563"/>
          </a:xfrm>
        </p:spPr>
        <p:txBody>
          <a:bodyPr>
            <a:normAutofit/>
          </a:bodyPr>
          <a:lstStyle/>
          <a:p>
            <a:r>
              <a:rPr lang="en-US" dirty="0"/>
              <a:t>API REST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6EE93A8-965F-0449-A1B7-3D2437948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9"/>
            <a:ext cx="4680473" cy="4486274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pPr lvl="0"/>
            <a:r>
              <a:rPr lang="en-US" dirty="0"/>
              <a:t>TODO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947CED-4D43-644D-911D-231B0356F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3086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315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</TotalTime>
  <Words>1879</Words>
  <Application>Microsoft Office PowerPoint</Application>
  <PresentationFormat>Widescreen</PresentationFormat>
  <Paragraphs>247</Paragraphs>
  <Slides>26</Slides>
  <Notes>21</Notes>
  <HiddenSlides>6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Avenir Roman</vt:lpstr>
      <vt:lpstr>Calibri</vt:lpstr>
      <vt:lpstr>Arial</vt:lpstr>
      <vt:lpstr>Avenir Next</vt:lpstr>
      <vt:lpstr>Office Theme</vt:lpstr>
      <vt:lpstr>Étude et mise en place d'une plateforme web facilitant la gestion de projets entre mandants et équipes de développeurs indépendants</vt:lpstr>
      <vt:lpstr>Contexte et objectifs</vt:lpstr>
      <vt:lpstr>Contexte et objectifs</vt:lpstr>
      <vt:lpstr>PowerPoint Presentation</vt:lpstr>
      <vt:lpstr>PowerPoint Presentation</vt:lpstr>
      <vt:lpstr> </vt:lpstr>
      <vt:lpstr>Back-end</vt:lpstr>
      <vt:lpstr>Persistance des données</vt:lpstr>
      <vt:lpstr>API REST</vt:lpstr>
      <vt:lpstr>Problèmes rencontrés</vt:lpstr>
      <vt:lpstr>Front-end</vt:lpstr>
      <vt:lpstr>TailwindCSS</vt:lpstr>
      <vt:lpstr>Vue.js</vt:lpstr>
      <vt:lpstr>Problèmes rencontrés</vt:lpstr>
      <vt:lpstr>Déploiement</vt:lpstr>
      <vt:lpstr>Docker</vt:lpstr>
      <vt:lpstr>Problèmes rencontrés</vt:lpstr>
      <vt:lpstr>Bilan</vt:lpstr>
      <vt:lpstr>Bilan</vt:lpstr>
      <vt:lpstr>Conclusion</vt:lpstr>
      <vt:lpstr>Conclusion</vt:lpstr>
      <vt:lpstr>PowerPoint Presentation</vt:lpstr>
      <vt:lpstr>   L’art du compromis consiste à partager un gâteau de telle sorte que chacun croit avoir la plus grosse part </vt:lpstr>
      <vt:lpstr>Démonstration</vt:lpstr>
      <vt:lpstr>Merci de votre attention</vt:lpstr>
      <vt:lpstr>Sources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Négocier et vendre</dc:title>
  <dc:creator>Thibaud Alt</dc:creator>
  <cp:lastModifiedBy>Thibaud Alt</cp:lastModifiedBy>
  <cp:revision>357</cp:revision>
  <dcterms:created xsi:type="dcterms:W3CDTF">2018-10-17T13:32:16Z</dcterms:created>
  <dcterms:modified xsi:type="dcterms:W3CDTF">2021-10-16T13:52:48Z</dcterms:modified>
</cp:coreProperties>
</file>